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43"/>
  </p:notesMasterIdLst>
  <p:handoutMasterIdLst>
    <p:handoutMasterId r:id="rId44"/>
  </p:handoutMasterIdLst>
  <p:sldIdLst>
    <p:sldId id="265" r:id="rId2"/>
    <p:sldId id="324" r:id="rId3"/>
    <p:sldId id="332" r:id="rId4"/>
    <p:sldId id="333" r:id="rId5"/>
    <p:sldId id="338" r:id="rId6"/>
    <p:sldId id="339" r:id="rId7"/>
    <p:sldId id="340" r:id="rId8"/>
    <p:sldId id="341" r:id="rId9"/>
    <p:sldId id="331" r:id="rId10"/>
    <p:sldId id="325" r:id="rId11"/>
    <p:sldId id="327" r:id="rId12"/>
    <p:sldId id="342" r:id="rId13"/>
    <p:sldId id="343" r:id="rId14"/>
    <p:sldId id="344" r:id="rId15"/>
    <p:sldId id="345" r:id="rId16"/>
    <p:sldId id="347" r:id="rId17"/>
    <p:sldId id="346" r:id="rId18"/>
    <p:sldId id="316" r:id="rId19"/>
    <p:sldId id="284" r:id="rId20"/>
    <p:sldId id="329" r:id="rId21"/>
    <p:sldId id="317" r:id="rId22"/>
    <p:sldId id="315" r:id="rId23"/>
    <p:sldId id="349" r:id="rId24"/>
    <p:sldId id="350" r:id="rId25"/>
    <p:sldId id="355" r:id="rId26"/>
    <p:sldId id="351" r:id="rId27"/>
    <p:sldId id="352" r:id="rId28"/>
    <p:sldId id="353" r:id="rId29"/>
    <p:sldId id="354" r:id="rId30"/>
    <p:sldId id="356" r:id="rId31"/>
    <p:sldId id="358" r:id="rId32"/>
    <p:sldId id="359" r:id="rId33"/>
    <p:sldId id="357" r:id="rId34"/>
    <p:sldId id="361" r:id="rId35"/>
    <p:sldId id="360" r:id="rId36"/>
    <p:sldId id="362" r:id="rId37"/>
    <p:sldId id="363" r:id="rId38"/>
    <p:sldId id="365" r:id="rId39"/>
    <p:sldId id="366" r:id="rId40"/>
    <p:sldId id="348" r:id="rId41"/>
    <p:sldId id="263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>
        <p:scale>
          <a:sx n="100" d="100"/>
          <a:sy n="100" d="100"/>
        </p:scale>
        <p:origin x="970" y="235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0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xmlns="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xmlns="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xmlns="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xmlns="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xmlns="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xmlns="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xmlns="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xmlns="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xmlns="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xmlns="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xmlns="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xmlns="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xmlns="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xmlns="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xmlns="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xmlns="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xmlns="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xmlns="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xmlns="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xmlns="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xmlns="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xmlns="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xmlns="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xmlns="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xmlns="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xmlns="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xmlns="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xmlns="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xmlns="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xmlns="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1974274"/>
            <a:ext cx="6477000" cy="2902526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Бизнес-модели основных секторов инновационной экономики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Лекция 2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Проектирование идей: 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основы и методологии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24" r="7724"/>
          <a:stretch>
            <a:fillRect/>
          </a:stretch>
        </p:blipFill>
        <p:spPr>
          <a:xfrm>
            <a:off x="287777" y="325581"/>
            <a:ext cx="2657905" cy="22159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484" y="919123"/>
            <a:ext cx="5869886" cy="39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122878"/>
            <a:ext cx="7170057" cy="3410856"/>
          </a:xfrm>
        </p:spPr>
        <p:txBody>
          <a:bodyPr>
            <a:noAutofit/>
          </a:bodyPr>
          <a:lstStyle/>
          <a:p>
            <a:pPr algn="ctr"/>
            <a:r>
              <a:rPr lang="ru-RU" sz="1800" b="1" dirty="0" smtClean="0">
                <a:solidFill>
                  <a:srgbClr val="7030A0"/>
                </a:solidFill>
              </a:rPr>
              <a:t>ВОТ </a:t>
            </a:r>
            <a:r>
              <a:rPr lang="ru-RU" sz="1800" b="1" dirty="0">
                <a:solidFill>
                  <a:srgbClr val="7030A0"/>
                </a:solidFill>
              </a:rPr>
              <a:t>4 СПОСОБА</a:t>
            </a:r>
            <a:r>
              <a:rPr lang="ru-RU" sz="1800" b="1" dirty="0" smtClean="0">
                <a:solidFill>
                  <a:srgbClr val="7030A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 smtClean="0">
                <a:solidFill>
                  <a:srgbClr val="7030A0"/>
                </a:solidFill>
              </a:rPr>
              <a:t>Включите </a:t>
            </a:r>
            <a:r>
              <a:rPr lang="ru-RU" sz="1800" dirty="0">
                <a:solidFill>
                  <a:srgbClr val="7030A0"/>
                </a:solidFill>
              </a:rPr>
              <a:t>в группу людей, придерживающихся различных точек зрения. </a:t>
            </a:r>
            <a:endParaRPr lang="ru-RU" sz="1800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 smtClean="0">
                <a:solidFill>
                  <a:srgbClr val="7030A0"/>
                </a:solidFill>
              </a:rPr>
              <a:t>Назначьте </a:t>
            </a:r>
            <a:r>
              <a:rPr lang="ru-RU" sz="1800" dirty="0">
                <a:solidFill>
                  <a:srgbClr val="7030A0"/>
                </a:solidFill>
              </a:rPr>
              <a:t>нескольких человек в группе по принятию решений для проведения критической оценки любого потенциального решения, задавая сложные вопросы («Что, если мы…?»).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7030A0"/>
                </a:solidFill>
              </a:rPr>
              <a:t>Уберите временные </a:t>
            </a:r>
            <a:r>
              <a:rPr lang="ru-RU" sz="1800" dirty="0" smtClean="0">
                <a:solidFill>
                  <a:srgbClr val="7030A0"/>
                </a:solidFill>
              </a:rPr>
              <a:t>ограничения для принятия решения.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 smtClean="0">
                <a:solidFill>
                  <a:srgbClr val="7030A0"/>
                </a:solidFill>
              </a:rPr>
              <a:t>Сведите </a:t>
            </a:r>
            <a:r>
              <a:rPr lang="ru-RU" sz="1800" dirty="0">
                <a:solidFill>
                  <a:srgbClr val="7030A0"/>
                </a:solidFill>
              </a:rPr>
              <a:t>к минимуму влияние вашего лидера на принятие решения. Групповое мышление может возникнуть, если группа слишком сильно пытается поддержать лидера и предпочитаемый им образ действий. </a:t>
            </a:r>
            <a:endParaRPr lang="ru-RU" sz="1800" dirty="0" smtClean="0">
              <a:solidFill>
                <a:srgbClr val="7030A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 fontScale="90000"/>
          </a:bodyPr>
          <a:lstStyle/>
          <a:p>
            <a:r>
              <a:rPr lang="ru-RU" sz="2000" dirty="0"/>
              <a:t>КАК ЛИДЕР МОЖЕТ ПРЕДОТВРАТИТЬ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/>
              <a:t>	</a:t>
            </a:r>
            <a:r>
              <a:rPr lang="ru-RU" sz="2000" dirty="0" smtClean="0"/>
              <a:t>						   ГРУППОВОЕ </a:t>
            </a:r>
            <a:r>
              <a:rPr lang="ru-RU" sz="2000" dirty="0"/>
              <a:t>МЫШЛЕНИЕ? </a:t>
            </a:r>
          </a:p>
        </p:txBody>
      </p:sp>
    </p:spTree>
    <p:extLst>
      <p:ext uri="{BB962C8B-B14F-4D97-AF65-F5344CB8AC3E}">
        <p14:creationId xmlns:p14="http://schemas.microsoft.com/office/powerpoint/2010/main" val="13928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122878"/>
            <a:ext cx="7170057" cy="3410856"/>
          </a:xfrm>
        </p:spPr>
        <p:txBody>
          <a:bodyPr>
            <a:noAutofit/>
          </a:bodyPr>
          <a:lstStyle/>
          <a:p>
            <a:r>
              <a:rPr lang="ru-RU" sz="1800" dirty="0" smtClean="0">
                <a:solidFill>
                  <a:srgbClr val="7030A0"/>
                </a:solidFill>
              </a:rPr>
              <a:t>Дизайн-мышление </a:t>
            </a:r>
            <a:r>
              <a:rPr lang="ru-RU" sz="1800" dirty="0">
                <a:solidFill>
                  <a:srgbClr val="7030A0"/>
                </a:solidFill>
              </a:rPr>
              <a:t>— это метод и процесс решения конкретных задач, который помогает понять пользователя, осмыслить его проблему и найти альтернативные решения. Правильный перевод слова «дизайн» в термине — это проектирование, конструирование и создание чего-то нового.</a:t>
            </a:r>
          </a:p>
          <a:p>
            <a:pPr marL="342900" indent="-342900">
              <a:buFont typeface="+mj-lt"/>
              <a:buAutoNum type="arabicPeriod"/>
            </a:pPr>
            <a:endParaRPr lang="ru-RU" sz="1800" dirty="0">
              <a:solidFill>
                <a:srgbClr val="7030A0"/>
              </a:solidFill>
            </a:endParaRPr>
          </a:p>
          <a:p>
            <a:r>
              <a:rPr lang="ru-RU" sz="1800" dirty="0">
                <a:solidFill>
                  <a:srgbClr val="7030A0"/>
                </a:solidFill>
              </a:rPr>
              <a:t>В дизайн-мышлении важнее всего то, что в центре стоят потребности и запросы конкретного человека, а не государства, организации или менеджеров со стороны заказчика.</a:t>
            </a:r>
          </a:p>
          <a:p>
            <a:pPr marL="342900" indent="-342900">
              <a:buFont typeface="+mj-lt"/>
              <a:buAutoNum type="arabicPeriod"/>
            </a:pPr>
            <a:endParaRPr lang="ru-RU" sz="1800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7030A0"/>
                </a:solidFill>
              </a:rPr>
              <a:t>Идею дизайн-мышления сформулировал Герберт </a:t>
            </a:r>
            <a:r>
              <a:rPr lang="ru-RU" sz="1800" dirty="0" err="1">
                <a:solidFill>
                  <a:srgbClr val="7030A0"/>
                </a:solidFill>
              </a:rPr>
              <a:t>Саймон</a:t>
            </a:r>
            <a:r>
              <a:rPr lang="ru-RU" sz="1800" dirty="0">
                <a:solidFill>
                  <a:srgbClr val="7030A0"/>
                </a:solidFill>
              </a:rPr>
              <a:t> в 1969 году в книге «Науки об искусственном». Позднее учёные </a:t>
            </a:r>
            <a:r>
              <a:rPr lang="ru-RU" sz="1800" dirty="0" err="1">
                <a:solidFill>
                  <a:srgbClr val="7030A0"/>
                </a:solidFill>
              </a:rPr>
              <a:t>Станфордского</a:t>
            </a:r>
            <a:r>
              <a:rPr lang="ru-RU" sz="1800" dirty="0">
                <a:solidFill>
                  <a:srgbClr val="7030A0"/>
                </a:solidFill>
              </a:rPr>
              <a:t> университета развили её и основали </a:t>
            </a:r>
            <a:r>
              <a:rPr lang="ru-RU" sz="1800" dirty="0" err="1">
                <a:solidFill>
                  <a:srgbClr val="7030A0"/>
                </a:solidFill>
              </a:rPr>
              <a:t>Stanford</a:t>
            </a:r>
            <a:r>
              <a:rPr lang="ru-RU" sz="1800" dirty="0">
                <a:solidFill>
                  <a:srgbClr val="7030A0"/>
                </a:solidFill>
              </a:rPr>
              <a:t> </a:t>
            </a:r>
            <a:r>
              <a:rPr lang="ru-RU" sz="1800" dirty="0" err="1">
                <a:solidFill>
                  <a:srgbClr val="7030A0"/>
                </a:solidFill>
              </a:rPr>
              <a:t>d.school</a:t>
            </a:r>
            <a:r>
              <a:rPr lang="ru-RU" sz="1800" dirty="0">
                <a:solidFill>
                  <a:srgbClr val="7030A0"/>
                </a:solidFill>
              </a:rPr>
              <a:t> — «место для исследователей и экспериментаторов», которое популяризирует этот </a:t>
            </a:r>
            <a:r>
              <a:rPr lang="ru-RU" sz="1800" dirty="0" smtClean="0">
                <a:solidFill>
                  <a:srgbClr val="7030A0"/>
                </a:solidFill>
              </a:rPr>
              <a:t>подход.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Что </a:t>
            </a:r>
            <a:r>
              <a:rPr lang="ru-RU" sz="2800" dirty="0"/>
              <a:t>такое </a:t>
            </a:r>
            <a:r>
              <a:rPr lang="ru-RU" sz="2800" dirty="0" smtClean="0"/>
              <a:t>дизайн-мышление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256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122878"/>
            <a:ext cx="7170057" cy="3410856"/>
          </a:xfrm>
        </p:spPr>
        <p:txBody>
          <a:bodyPr>
            <a:noAutofit/>
          </a:bodyPr>
          <a:lstStyle/>
          <a:p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Идею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дизайн-мышления сформулировал Герберт </a:t>
            </a:r>
            <a:r>
              <a:rPr lang="ru-RU" sz="2000" dirty="0" err="1">
                <a:solidFill>
                  <a:srgbClr val="7030A0"/>
                </a:solidFill>
                <a:latin typeface="+mj-lt"/>
              </a:rPr>
              <a:t>Саймон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 в 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1969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году в книге «Науки об искусственном». Позднее учёные </a:t>
            </a:r>
            <a:r>
              <a:rPr lang="ru-RU" sz="2000" dirty="0" err="1" smtClean="0">
                <a:solidFill>
                  <a:srgbClr val="7030A0"/>
                </a:solidFill>
                <a:latin typeface="+mj-lt"/>
              </a:rPr>
              <a:t>Стэнфордского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университета развили её и основали </a:t>
            </a:r>
            <a:r>
              <a:rPr lang="ru-RU" sz="2000" dirty="0" err="1">
                <a:solidFill>
                  <a:srgbClr val="7030A0"/>
                </a:solidFill>
                <a:latin typeface="+mj-lt"/>
              </a:rPr>
              <a:t>Stanford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sz="2000" dirty="0" err="1">
                <a:solidFill>
                  <a:srgbClr val="7030A0"/>
                </a:solidFill>
                <a:latin typeface="+mj-lt"/>
              </a:rPr>
              <a:t>d.school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 — «место для исследователей и экспериментаторов», которое популяризирует этот 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п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одход. </a:t>
            </a:r>
          </a:p>
          <a:p>
            <a:endParaRPr lang="ru-RU" sz="2000" dirty="0">
              <a:solidFill>
                <a:srgbClr val="7030A0"/>
              </a:solidFill>
              <a:latin typeface="+mj-lt"/>
            </a:endParaRPr>
          </a:p>
          <a:p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В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некоторых компаниях дизайн-мышление становится парадигмой и даже идеологией, например в </a:t>
            </a:r>
            <a:r>
              <a:rPr lang="ru-RU" sz="2000" dirty="0" err="1">
                <a:solidFill>
                  <a:srgbClr val="7030A0"/>
                </a:solidFill>
                <a:latin typeface="+mj-lt"/>
              </a:rPr>
              <a:t>Google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, где по этому методу команды исследователей и разработчиков придумывают и тестируют новые идеи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.  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Что </a:t>
            </a:r>
            <a:r>
              <a:rPr lang="ru-RU" sz="2800" dirty="0"/>
              <a:t>такое </a:t>
            </a:r>
            <a:r>
              <a:rPr lang="ru-RU" sz="2800" dirty="0" smtClean="0"/>
              <a:t>дизайн-мышление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44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011382"/>
            <a:ext cx="7170057" cy="3522352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+mj-lt"/>
              </a:rPr>
              <a:t>В основе дизайн-мышления 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лежат три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принципа: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 smtClean="0">
                <a:solidFill>
                  <a:srgbClr val="7030A0"/>
                </a:solidFill>
                <a:latin typeface="+mj-lt"/>
              </a:rPr>
              <a:t>эмпатия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: умение поставить себя на место другого человека, понять его чувства и эмоции;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широта мышления: способность охватить проблему и в целом, и во всех возможных деталях;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эксперименты: готовность пробовать, ошибаться и пробовать снова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solidFill>
                <a:srgbClr val="7030A0"/>
              </a:solidFill>
              <a:latin typeface="+mj-lt"/>
            </a:endParaRPr>
          </a:p>
          <a:p>
            <a:r>
              <a:rPr lang="ru-RU" sz="2000" dirty="0">
                <a:solidFill>
                  <a:srgbClr val="7030A0"/>
                </a:solidFill>
                <a:latin typeface="+mj-lt"/>
              </a:rPr>
              <a:t>Этот метод подходит для создания </a:t>
            </a:r>
            <a:r>
              <a:rPr lang="ru-RU" sz="2000" b="1" dirty="0">
                <a:solidFill>
                  <a:srgbClr val="7030A0"/>
                </a:solidFill>
                <a:latin typeface="+mj-lt"/>
              </a:rPr>
              <a:t>ориентированных на человека продуктов и услуг.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Его применяют, чтобы </a:t>
            </a:r>
            <a:r>
              <a:rPr lang="ru-RU" sz="2000" b="1" dirty="0">
                <a:solidFill>
                  <a:srgbClr val="7030A0"/>
                </a:solidFill>
                <a:latin typeface="+mj-lt"/>
              </a:rPr>
              <a:t>преодолеть стереотипы и решить задачу нестандартно.</a:t>
            </a:r>
            <a:endParaRPr lang="ru-RU" sz="2000" b="1" dirty="0" smtClean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Что </a:t>
            </a:r>
            <a:r>
              <a:rPr lang="ru-RU" sz="2800" dirty="0"/>
              <a:t>такое </a:t>
            </a:r>
            <a:r>
              <a:rPr lang="ru-RU" sz="2800" dirty="0" smtClean="0"/>
              <a:t>дизайн-мышление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71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011382"/>
            <a:ext cx="7170057" cy="3522352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7030A0"/>
                </a:solidFill>
                <a:latin typeface="+mj-lt"/>
              </a:rPr>
              <a:t>Дизайн-мышление работает на пользу не только конечных потребителей, но и бизнеса: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Помогает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растить лояльных клиентов, потому что они получают продукт, который учитывает их интересы.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Стимулирует культуру инноваций в компании, потому что развивает креативное мышление в командах.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Ускоряет выход продуктов на рынок и помогает избежать лишних трат, потому что кропотливое исследование и свободные эксперименты создают удачные и жизнеспособные решения.</a:t>
            </a:r>
            <a:endParaRPr lang="ru-RU" sz="2000" dirty="0" smtClean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Что </a:t>
            </a:r>
            <a:r>
              <a:rPr lang="ru-RU" sz="2800" dirty="0"/>
              <a:t>такое </a:t>
            </a:r>
            <a:r>
              <a:rPr lang="ru-RU" sz="2800" dirty="0" smtClean="0"/>
              <a:t>дизайн-мышление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050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440" y="1011382"/>
            <a:ext cx="7170057" cy="3522352"/>
          </a:xfrm>
        </p:spPr>
        <p:txBody>
          <a:bodyPr>
            <a:noAutofit/>
          </a:bodyPr>
          <a:lstStyle/>
          <a:p>
            <a:endParaRPr lang="ru-RU" sz="2000" dirty="0" smtClean="0">
              <a:solidFill>
                <a:srgbClr val="7030A0"/>
              </a:solidFill>
              <a:latin typeface="+mj-lt"/>
            </a:endParaRPr>
          </a:p>
          <a:p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Процесс </a:t>
            </a:r>
            <a:r>
              <a:rPr lang="ru-RU" sz="2000" dirty="0">
                <a:solidFill>
                  <a:srgbClr val="7030A0"/>
                </a:solidFill>
                <a:latin typeface="+mj-lt"/>
              </a:rPr>
              <a:t>дизайн-мышления проходит шесть этапов, которые можно поделить на две фазы</a:t>
            </a:r>
            <a:r>
              <a:rPr lang="ru-RU" sz="2000" dirty="0" smtClean="0">
                <a:solidFill>
                  <a:srgbClr val="7030A0"/>
                </a:solidFill>
                <a:latin typeface="+mj-lt"/>
              </a:rPr>
              <a:t>:</a:t>
            </a:r>
          </a:p>
          <a:p>
            <a:endParaRPr lang="ru-RU" sz="2000" dirty="0">
              <a:solidFill>
                <a:srgbClr val="7030A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дивергентную (когда собирают информацию и открывают разные варианты решений);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7030A0"/>
                </a:solidFill>
                <a:latin typeface="+mj-lt"/>
              </a:rPr>
              <a:t>конвергентную (когда анализируют всё множество идей и определяют решение).</a:t>
            </a:r>
          </a:p>
          <a:p>
            <a:endParaRPr lang="ru-RU" sz="2000" dirty="0" smtClean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Этапы дизайн-мышления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002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9" y="1044287"/>
            <a:ext cx="7419107" cy="370955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244090"/>
            <a:ext cx="6483926" cy="52728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Этапы дизайн-мышления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249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306435"/>
            <a:ext cx="6809509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ФОРМУЛА УСПЕХА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dirty="0" smtClean="0">
                <a:solidFill>
                  <a:srgbClr val="FF0000"/>
                </a:solidFill>
              </a:rPr>
              <a:t>ЛУЧШЕ ВСЕГО ГЕНЕРИРОВАТЬ ИДЕИ В ТОЙ ОБЛАСТИ, </a:t>
            </a:r>
          </a:p>
          <a:p>
            <a:pPr algn="ctr"/>
            <a:r>
              <a:rPr lang="ru-RU" sz="2000" dirty="0" smtClean="0">
                <a:solidFill>
                  <a:srgbClr val="FF0000"/>
                </a:solidFill>
              </a:rPr>
              <a:t>В КОТОРОЙ У ВАС ВЫРАСТАЮТ КРЫЛЬЯ!</a:t>
            </a:r>
            <a:endParaRPr lang="ru-RU" sz="2000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2" y="1153886"/>
            <a:ext cx="4615295" cy="329336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63" y="2866571"/>
            <a:ext cx="1883955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ФОРМУЛА УСПЕХА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7030A0"/>
                </a:solidFill>
                <a:latin typeface="Golos Text" panose="020B0503020202020204"/>
              </a:rPr>
              <a:t>5 </a:t>
            </a:r>
            <a:r>
              <a:rPr lang="en-US" sz="2400" b="1" dirty="0" smtClean="0">
                <a:solidFill>
                  <a:srgbClr val="7030A0"/>
                </a:solidFill>
                <a:latin typeface="Golos Text" panose="020B0503020202020204"/>
              </a:rPr>
              <a:t>    </a:t>
            </a:r>
            <a:r>
              <a:rPr lang="ru-RU" sz="2400" b="1" dirty="0" smtClean="0">
                <a:solidFill>
                  <a:srgbClr val="7030A0"/>
                </a:solidFill>
                <a:latin typeface="Golos Text" panose="020B0503020202020204"/>
              </a:rPr>
              <a:t>ЭЛЕМЕНТОВ</a:t>
            </a:r>
          </a:p>
          <a:p>
            <a:pPr algn="l"/>
            <a:endParaRPr lang="ru-RU" sz="2400" b="0" i="0" dirty="0" smtClean="0">
              <a:solidFill>
                <a:srgbClr val="7030A0"/>
              </a:solidFill>
              <a:effectLst/>
              <a:latin typeface="Golos Text" panose="020B0503020202020204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Сформулируйте задачу в виде вопроса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2400" b="0" i="0" dirty="0" smtClean="0">
                <a:solidFill>
                  <a:srgbClr val="7030A0"/>
                </a:solidFill>
                <a:effectLst/>
                <a:latin typeface="Golos Text" panose="020B0503020202020204"/>
              </a:rPr>
              <a:t>Играйте со словами, формулируя задачу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Широкая формулировка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2400" b="0" i="0" dirty="0" smtClean="0">
                <a:solidFill>
                  <a:srgbClr val="7030A0"/>
                </a:solidFill>
                <a:effectLst/>
                <a:latin typeface="Golos Text" panose="020B0503020202020204"/>
              </a:rPr>
              <a:t>Откажитесь от исходных установок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Метод </a:t>
            </a:r>
            <a:r>
              <a:rPr lang="en-US" sz="2400" dirty="0" smtClean="0">
                <a:solidFill>
                  <a:srgbClr val="7030A0"/>
                </a:solidFill>
                <a:latin typeface="Golos Text" panose="020B0503020202020204"/>
              </a:rPr>
              <a:t>SCAMPER</a:t>
            </a:r>
            <a:endParaRPr lang="ru-RU" sz="2400" b="0" i="0" dirty="0">
              <a:solidFill>
                <a:srgbClr val="7030A0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400" dirty="0" smtClean="0">
                <a:solidFill>
                  <a:srgbClr val="7030A0"/>
                </a:solidFill>
              </a:rPr>
              <a:t>«Любопытство </a:t>
            </a:r>
            <a:r>
              <a:rPr lang="ru-RU" sz="2400" dirty="0">
                <a:solidFill>
                  <a:srgbClr val="7030A0"/>
                </a:solidFill>
              </a:rPr>
              <a:t>решает все. Оно является движущей силой продуктивного диалога, выявления проблем и развития мышления. Все три качества необходимы для успеха в предпринимательстве. Сочетание любопытства с действием — мощная комбинация, ведущая к </a:t>
            </a:r>
            <a:r>
              <a:rPr lang="ru-RU" sz="2400" dirty="0" smtClean="0">
                <a:solidFill>
                  <a:srgbClr val="7030A0"/>
                </a:solidFill>
              </a:rPr>
              <a:t>прорыву.»</a:t>
            </a:r>
          </a:p>
          <a:p>
            <a:endParaRPr lang="ru-RU" sz="2400" dirty="0">
              <a:solidFill>
                <a:srgbClr val="7030A0"/>
              </a:solidFill>
            </a:endParaRPr>
          </a:p>
          <a:p>
            <a:r>
              <a:rPr lang="en-US" sz="2400" dirty="0" smtClean="0">
                <a:solidFill>
                  <a:srgbClr val="7030A0"/>
                </a:solidFill>
              </a:rPr>
              <a:t>								</a:t>
            </a:r>
            <a:r>
              <a:rPr lang="ru-RU" sz="2400" dirty="0" smtClean="0">
                <a:solidFill>
                  <a:srgbClr val="7030A0"/>
                </a:solidFill>
              </a:rPr>
              <a:t>Центр дизайн-мышления</a:t>
            </a:r>
          </a:p>
          <a:p>
            <a:endParaRPr lang="ru-RU" sz="2000" dirty="0">
              <a:solidFill>
                <a:srgbClr val="7030A0"/>
              </a:solidFill>
            </a:endParaRPr>
          </a:p>
          <a:p>
            <a:r>
              <a:rPr lang="en-US" sz="2800" dirty="0" smtClean="0">
                <a:latin typeface="+mj-lt"/>
              </a:rPr>
              <a:t>									</a:t>
            </a:r>
            <a:r>
              <a:rPr lang="en-US" sz="2900" b="1" dirty="0" smtClean="0">
                <a:solidFill>
                  <a:srgbClr val="7030A0"/>
                </a:solidFill>
                <a:latin typeface="+mj-lt"/>
              </a:rPr>
              <a:t>Curiosity culture</a:t>
            </a:r>
            <a:endParaRPr lang="ru-RU" sz="2900" b="1" dirty="0">
              <a:solidFill>
                <a:srgbClr val="7030A0"/>
              </a:solidFill>
              <a:latin typeface="Golos Text DemiBold" panose="020B0703020202020204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МЕТОД </a:t>
            </a:r>
            <a:r>
              <a:rPr lang="en-US" dirty="0" smtClean="0">
                <a:solidFill>
                  <a:srgbClr val="FF0000"/>
                </a:solidFill>
              </a:rPr>
              <a:t>SCAMPER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S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Substitute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Заменить. Можно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ли заменить один из элементов, чтобы решить проблему? Или отказаться от него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C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Combine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Комбинировать. С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чем соединить предмет, чтобы получить нечто новое и ценное? Сочетание какие приемов даст лучший результат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A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Adapt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Адаптировать. Могу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ли я заимствовать принципы другой сферы и адаптировать их для своего дела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M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Modify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Magnify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Модифицировать или Увеличить. Можно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ли увеличить масштаб, чтобы увидеть проблему под новым углом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P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Put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to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other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uses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Предложить другое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применение. Как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иначе мы можем использовать привычный предмет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E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Eliminate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or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minify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Устранить или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уменьшить. Можем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ли мы отказаться от установки, чтобы достичь результата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dirty="0">
              <a:solidFill>
                <a:srgbClr val="7030A0"/>
              </a:solidFill>
              <a:latin typeface="+mj-lt"/>
            </a:endParaRPr>
          </a:p>
          <a:p>
            <a:r>
              <a:rPr lang="ru-RU" b="1" dirty="0" smtClean="0">
                <a:solidFill>
                  <a:srgbClr val="7030A0"/>
                </a:solidFill>
                <a:latin typeface="+mj-lt"/>
              </a:rPr>
              <a:t>R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= </a:t>
            </a:r>
            <a:r>
              <a:rPr lang="ru-RU" b="1" dirty="0" err="1">
                <a:solidFill>
                  <a:srgbClr val="7030A0"/>
                </a:solidFill>
                <a:latin typeface="+mj-lt"/>
              </a:rPr>
              <a:t>Revers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 – Поменять на 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противоположное. Что </a:t>
            </a:r>
            <a:r>
              <a:rPr lang="ru-RU" b="1" dirty="0">
                <a:solidFill>
                  <a:srgbClr val="7030A0"/>
                </a:solidFill>
                <a:latin typeface="+mj-lt"/>
              </a:rPr>
              <a:t>если перевернуть проблему или отказаться от привычных ограничений</a:t>
            </a:r>
            <a:r>
              <a:rPr lang="ru-RU" b="1" dirty="0" smtClean="0">
                <a:solidFill>
                  <a:srgbClr val="7030A0"/>
                </a:solidFill>
                <a:latin typeface="+mj-lt"/>
              </a:rPr>
              <a:t>?</a:t>
            </a:r>
            <a:endParaRPr lang="ru-RU" b="1" i="0" dirty="0">
              <a:solidFill>
                <a:srgbClr val="7030A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102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</a:rPr>
              <a:t>КАК У НАС С МСП?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1115848"/>
            <a:ext cx="7619999" cy="37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70" y="3032914"/>
            <a:ext cx="3471419" cy="1894816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54036" y="755073"/>
            <a:ext cx="5774707" cy="4063671"/>
          </a:xfrm>
        </p:spPr>
        <p:txBody>
          <a:bodyPr>
            <a:normAutofit/>
          </a:bodyPr>
          <a:lstStyle/>
          <a:p>
            <a:pPr algn="r"/>
            <a:r>
              <a:rPr lang="ru-RU" sz="1800" dirty="0" smtClean="0">
                <a:solidFill>
                  <a:srgbClr val="FF0000"/>
                </a:solidFill>
                <a:latin typeface="+mj-lt"/>
              </a:rPr>
              <a:t>От новых идей зависела выживаемость…</a:t>
            </a:r>
            <a:endParaRPr lang="ru-RU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171" r="5171"/>
          <a:stretch>
            <a:fillRect/>
          </a:stretch>
        </p:blipFill>
        <p:spPr>
          <a:xfrm>
            <a:off x="878444" y="2786908"/>
            <a:ext cx="2532744" cy="18830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33" y="1166832"/>
            <a:ext cx="2587956" cy="17253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68" y="249382"/>
            <a:ext cx="3887515" cy="22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328" y="1211943"/>
            <a:ext cx="7467600" cy="3447143"/>
          </a:xfrm>
        </p:spPr>
        <p:txBody>
          <a:bodyPr>
            <a:normAutofit fontScale="77500" lnSpcReduction="20000"/>
          </a:bodyPr>
          <a:lstStyle/>
          <a:p>
            <a:r>
              <a:rPr lang="ru-RU" sz="2400" b="1" dirty="0" smtClean="0">
                <a:solidFill>
                  <a:srgbClr val="7030A0"/>
                </a:solidFill>
                <a:latin typeface="Golos Text" panose="020B0503020202020204"/>
              </a:rPr>
              <a:t>Мозговой </a:t>
            </a:r>
            <a:r>
              <a:rPr lang="ru-RU" sz="2400" b="1" dirty="0">
                <a:solidFill>
                  <a:srgbClr val="7030A0"/>
                </a:solidFill>
                <a:latin typeface="Golos Text" panose="020B0503020202020204"/>
              </a:rPr>
              <a:t>штурм (</a:t>
            </a:r>
            <a:r>
              <a:rPr lang="ru-RU" sz="2400" b="1" dirty="0" err="1">
                <a:solidFill>
                  <a:srgbClr val="7030A0"/>
                </a:solidFill>
                <a:latin typeface="Golos Text" panose="020B0503020202020204"/>
              </a:rPr>
              <a:t>брейнсторминг</a:t>
            </a:r>
            <a:r>
              <a:rPr lang="ru-RU" sz="2400" b="1" dirty="0">
                <a:solidFill>
                  <a:srgbClr val="7030A0"/>
                </a:solidFill>
                <a:latin typeface="Golos Text" panose="020B0503020202020204"/>
              </a:rPr>
              <a:t>)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— формат обсуждения, который помогает придумывать креативные идеи и искать решения для сложных задач.</a:t>
            </a:r>
          </a:p>
          <a:p>
            <a:endParaRPr lang="ru-RU" sz="2400" dirty="0">
              <a:solidFill>
                <a:srgbClr val="7030A0"/>
              </a:solidFill>
              <a:latin typeface="Golos Text" panose="020B0503020202020204"/>
            </a:endParaRPr>
          </a:p>
          <a:p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Суть метода заключается в следующем: </a:t>
            </a:r>
            <a:endParaRPr lang="ru-RU" sz="2400" dirty="0" smtClean="0">
              <a:solidFill>
                <a:srgbClr val="7030A0"/>
              </a:solidFill>
              <a:latin typeface="Golos Text" panose="020B05030202020202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команда «накидывает»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идеи по поставленному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вопросу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участникам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запрещено критиковать озвученные мысли, а высказывать можно даже безумные и нелепые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предположения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i="1" dirty="0" err="1">
                <a:solidFill>
                  <a:srgbClr val="7030A0"/>
                </a:solidFill>
                <a:latin typeface="Golos Text" panose="020B0503020202020204"/>
              </a:rPr>
              <a:t>ф</a:t>
            </a:r>
            <a:r>
              <a:rPr lang="ru-RU" sz="2400" i="1" dirty="0" err="1" smtClean="0">
                <a:solidFill>
                  <a:srgbClr val="7030A0"/>
                </a:solidFill>
                <a:latin typeface="Golos Text" panose="020B0503020202020204"/>
              </a:rPr>
              <a:t>асилитатор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записывает каждую озвученную идею, не оценивая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ее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п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осле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штурма команда выбирает решения, которые она возьмет в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работу</a:t>
            </a:r>
            <a:endParaRPr lang="ru-RU" sz="2400" dirty="0">
              <a:solidFill>
                <a:srgbClr val="7030A0"/>
              </a:solidFill>
              <a:latin typeface="Golos Text" panose="020B0503020202020204"/>
            </a:endParaRPr>
          </a:p>
          <a:p>
            <a:endParaRPr lang="ru-RU" sz="2400" dirty="0">
              <a:solidFill>
                <a:srgbClr val="7030A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2435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Преимущества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мозгового штурма: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400" dirty="0" smtClean="0">
              <a:solidFill>
                <a:srgbClr val="7030A0"/>
              </a:solidFill>
              <a:latin typeface="Golos Text" panose="020B0503020202020204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позволяет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найти нестандартные решения в короткие сроки;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его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легко организовать и провести;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подходит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для разных команд и задач;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развивает 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командную работу, снижает конкуренцию в группе и позволяет вовлечь в процесс всех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участников.</a:t>
            </a:r>
            <a:endParaRPr lang="ru-RU" sz="2400" dirty="0">
              <a:solidFill>
                <a:srgbClr val="7030A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2467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38" y="9193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60" y="619223"/>
            <a:ext cx="7611688" cy="3691347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solidFill>
                  <a:srgbClr val="7030A0"/>
                </a:solidFill>
                <a:latin typeface="Golos Text" panose="020B0503020202020204"/>
              </a:rPr>
              <a:t>Обратный (реверсивный) мозговой штурм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— формат обсуждения, который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состоит в получении ответов на прямо противоположный заданному первоначально вопрос и в применении полученных результатов для решения основной проблемы.</a:t>
            </a:r>
            <a:endParaRPr lang="ru-RU" sz="1600" dirty="0">
              <a:solidFill>
                <a:srgbClr val="7030A0"/>
              </a:solidFill>
              <a:latin typeface="Golos Text" panose="020B0503020202020204"/>
            </a:endParaRPr>
          </a:p>
          <a:p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 Участники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начинают с прояснения и определения основной проблемы или задачи.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Лидер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дает определение проблемы, противоположной поставленной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изначально. Он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ставит обратную задачу, спрашивая: “Как сделать так, чтобы цель не была достигнута?”,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“Как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не решить проблему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?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или “Как сделать так, чтобы фирма обанкротилась?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“.</a:t>
            </a:r>
            <a:endParaRPr lang="ru-RU" sz="1600" dirty="0">
              <a:solidFill>
                <a:srgbClr val="7030A0"/>
              </a:solidFill>
              <a:latin typeface="Golos Text" panose="020B05030202020202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Лидер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попросит участников генерировать идеи решения обратной задачи. Он предлагает участникам ничего не отвергать на этом этапе и позволить идеям течь свободно.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Участники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трансформируют все полученные идеи в решение исходной задачи. Эти новые необычные идеи используются в качестве плацдарма для более реалистичных и полезных решений своей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первоначальной,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реальной проблемы.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Участники </a:t>
            </a:r>
            <a:r>
              <a:rPr lang="ru-RU" sz="1600" dirty="0">
                <a:solidFill>
                  <a:srgbClr val="7030A0"/>
                </a:solidFill>
                <a:latin typeface="Golos Text" panose="020B0503020202020204"/>
              </a:rPr>
              <a:t>оценивают эти решения и выбирают наиболее эффективное и </a:t>
            </a:r>
            <a:r>
              <a:rPr lang="ru-RU" sz="1600" dirty="0" smtClean="0">
                <a:solidFill>
                  <a:srgbClr val="7030A0"/>
                </a:solidFill>
                <a:latin typeface="Golos Text" panose="020B0503020202020204"/>
              </a:rPr>
              <a:t>практическое</a:t>
            </a:r>
            <a:r>
              <a:rPr lang="ru-RU" dirty="0" smtClean="0">
                <a:solidFill>
                  <a:srgbClr val="7030A0"/>
                </a:solidFill>
                <a:latin typeface="Golos Text" panose="020B0503020202020204"/>
              </a:rPr>
              <a:t>.</a:t>
            </a:r>
            <a:endParaRPr lang="ru-RU" dirty="0">
              <a:solidFill>
                <a:srgbClr val="7030A0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6456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400" b="1" dirty="0" smtClean="0">
                <a:solidFill>
                  <a:srgbClr val="7030A0"/>
                </a:solidFill>
                <a:latin typeface="Golos Text" panose="020B0503020202020204"/>
              </a:rPr>
              <a:t>Метод «Умею, владею, надо»</a:t>
            </a:r>
          </a:p>
          <a:p>
            <a:pPr algn="l"/>
            <a:r>
              <a:rPr lang="ru-RU" sz="2400" b="0" i="0" dirty="0" smtClean="0">
                <a:solidFill>
                  <a:srgbClr val="7030A0"/>
                </a:solidFill>
                <a:effectLst/>
                <a:latin typeface="Golos Text" panose="020B0503020202020204"/>
              </a:rPr>
              <a:t>Выделить три сильных стороны и ресурса. Идея рождается из конкурентных преимуществ!</a:t>
            </a:r>
          </a:p>
          <a:p>
            <a:pPr algn="l"/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«Умею» – </a:t>
            </a:r>
            <a:r>
              <a:rPr lang="en-US" sz="2400" dirty="0" smtClean="0">
                <a:solidFill>
                  <a:srgbClr val="7030A0"/>
                </a:solidFill>
                <a:latin typeface="Golos Text" panose="020B0503020202020204"/>
              </a:rPr>
              <a:t>skills</a:t>
            </a:r>
          </a:p>
          <a:p>
            <a:pPr algn="l"/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«Владею» –</a:t>
            </a:r>
            <a:r>
              <a:rPr lang="ru-RU" sz="2400" dirty="0">
                <a:solidFill>
                  <a:srgbClr val="7030A0"/>
                </a:solidFill>
                <a:latin typeface="Golos Text" panose="020B0503020202020204"/>
              </a:rPr>
              <a:t> </a:t>
            </a:r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ресурсы</a:t>
            </a:r>
          </a:p>
          <a:p>
            <a:pPr algn="l"/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Соединить «умею» и «владею»</a:t>
            </a:r>
          </a:p>
          <a:p>
            <a:pPr algn="l"/>
            <a:r>
              <a:rPr lang="ru-RU" sz="2400" dirty="0" smtClean="0">
                <a:solidFill>
                  <a:srgbClr val="7030A0"/>
                </a:solidFill>
                <a:latin typeface="Golos Text" panose="020B0503020202020204"/>
              </a:rPr>
              <a:t>Задать вопрос: «Надо?» Будет ли спрос?</a:t>
            </a:r>
          </a:p>
        </p:txBody>
      </p:sp>
    </p:spTree>
    <p:extLst>
      <p:ext uri="{BB962C8B-B14F-4D97-AF65-F5344CB8AC3E}">
        <p14:creationId xmlns:p14="http://schemas.microsoft.com/office/powerpoint/2010/main" val="62040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38" y="8387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782" y="656376"/>
            <a:ext cx="7516091" cy="3782620"/>
          </a:xfrm>
        </p:spPr>
        <p:txBody>
          <a:bodyPr>
            <a:noAutofit/>
          </a:bodyPr>
          <a:lstStyle/>
          <a:p>
            <a:pPr algn="l"/>
            <a:r>
              <a:rPr lang="ru-RU" sz="1800" b="1" dirty="0" smtClean="0">
                <a:solidFill>
                  <a:srgbClr val="7030A0"/>
                </a:solidFill>
                <a:latin typeface="+mj-lt"/>
              </a:rPr>
              <a:t>Метод фокальных групп (объектов)</a:t>
            </a:r>
          </a:p>
          <a:p>
            <a:r>
              <a:rPr lang="ru-RU" sz="1800" dirty="0">
                <a:solidFill>
                  <a:srgbClr val="7030A0"/>
                </a:solidFill>
                <a:latin typeface="+mj-lt"/>
              </a:rPr>
              <a:t>Генерация идей путем поиска ассоциаций объекта </a:t>
            </a:r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анализа (проблемы)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и случайных предметов или явлений.</a:t>
            </a:r>
          </a:p>
          <a:p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Определите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фокальный объект (предмет обсуждения) — это может быть продукт, функционал, проблема.</a:t>
            </a:r>
          </a:p>
          <a:p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Случайным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образом выбираете 4-5 </a:t>
            </a:r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существительных. Случайные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существительные лучше всего выбирать из книги или газеты. Это поможет избежать прямых ассоциативных связей с рассматриваемым объектом.</a:t>
            </a:r>
          </a:p>
          <a:p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Придумайте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для каждого из слов по 2–5 прилагательных-характеристик.</a:t>
            </a:r>
          </a:p>
          <a:p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Связываете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эти характеристики с фокальным объектом, предлагая разные варианты его апгрейда.</a:t>
            </a:r>
          </a:p>
          <a:p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Позволяет </a:t>
            </a:r>
            <a:r>
              <a:rPr lang="ru-RU" sz="1800" dirty="0">
                <a:solidFill>
                  <a:srgbClr val="7030A0"/>
                </a:solidFill>
                <a:latin typeface="+mj-lt"/>
              </a:rPr>
              <a:t>найти оригинальные решения, правда, не всегда реализуемые. Не подходит для решения трудных задач</a:t>
            </a:r>
            <a:r>
              <a:rPr lang="ru-RU" sz="1800" dirty="0" smtClean="0">
                <a:solidFill>
                  <a:srgbClr val="7030A0"/>
                </a:solidFill>
                <a:latin typeface="+mj-lt"/>
              </a:rPr>
              <a:t>.</a:t>
            </a:r>
            <a:endParaRPr lang="ru-RU" sz="1800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91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8" y="1023376"/>
            <a:ext cx="5075234" cy="38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3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3916"/>
            <a:ext cx="5661313" cy="38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1167111"/>
            <a:ext cx="8388927" cy="35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6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МЕТОД УОЛТА ДИСНЕЯ</a:t>
            </a:r>
          </a:p>
          <a:p>
            <a:endParaRPr lang="ru-RU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Участникам </a:t>
            </a:r>
            <a:r>
              <a:rPr lang="ru-RU" dirty="0">
                <a:solidFill>
                  <a:srgbClr val="7030A0"/>
                </a:solidFill>
              </a:rPr>
              <a:t>предстоит примерить </a:t>
            </a:r>
            <a:r>
              <a:rPr lang="ru-RU" dirty="0" smtClean="0">
                <a:solidFill>
                  <a:srgbClr val="7030A0"/>
                </a:solidFill>
              </a:rPr>
              <a:t>три </a:t>
            </a:r>
            <a:r>
              <a:rPr lang="ru-RU" dirty="0">
                <a:solidFill>
                  <a:srgbClr val="7030A0"/>
                </a:solidFill>
              </a:rPr>
              <a:t>роли: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Мечтатель — предлагает решения, не ограничивая себя ни в чем.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Реалист — обсуждает идеи с учетом реалистичности их реализации.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Критик — ищет слабые места в предложениях реалиста.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Максимально </a:t>
            </a:r>
            <a:r>
              <a:rPr lang="ru-RU" dirty="0">
                <a:solidFill>
                  <a:srgbClr val="7030A0"/>
                </a:solidFill>
              </a:rPr>
              <a:t>раскрывает креативность команды, позволяет взглянуть на проблему или задачу с неожиданных сторон. Если в команде есть скромные и неуверенные люди, метод может не сработать.</a:t>
            </a:r>
          </a:p>
        </p:txBody>
      </p:sp>
    </p:spTree>
    <p:extLst>
      <p:ext uri="{BB962C8B-B14F-4D97-AF65-F5344CB8AC3E}">
        <p14:creationId xmlns:p14="http://schemas.microsoft.com/office/powerpoint/2010/main" val="3570839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Метод </a:t>
            </a:r>
            <a:r>
              <a:rPr lang="ru-RU" b="1" dirty="0" err="1">
                <a:solidFill>
                  <a:srgbClr val="7030A0"/>
                </a:solidFill>
              </a:rPr>
              <a:t>Diverge-and-Converge</a:t>
            </a:r>
            <a:r>
              <a:rPr lang="ru-RU" b="1" dirty="0">
                <a:solidFill>
                  <a:srgbClr val="7030A0"/>
                </a:solidFill>
              </a:rPr>
              <a:t> — </a:t>
            </a:r>
            <a:r>
              <a:rPr lang="ru-RU" dirty="0">
                <a:solidFill>
                  <a:srgbClr val="7030A0"/>
                </a:solidFill>
              </a:rPr>
              <a:t>это метод совместной работы,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который </a:t>
            </a:r>
            <a:r>
              <a:rPr lang="ru-RU" dirty="0">
                <a:solidFill>
                  <a:srgbClr val="7030A0"/>
                </a:solidFill>
              </a:rPr>
              <a:t>состоит из двух этапов:</a:t>
            </a:r>
          </a:p>
          <a:p>
            <a:endParaRPr lang="ru-RU" b="1" dirty="0">
              <a:solidFill>
                <a:srgbClr val="7030A0"/>
              </a:solidFill>
            </a:endParaRPr>
          </a:p>
          <a:p>
            <a:r>
              <a:rPr lang="ru-RU" b="1" dirty="0">
                <a:solidFill>
                  <a:srgbClr val="7030A0"/>
                </a:solidFill>
              </a:rPr>
              <a:t>Этап </a:t>
            </a:r>
            <a:r>
              <a:rPr lang="ru-RU" b="1" dirty="0" err="1">
                <a:solidFill>
                  <a:srgbClr val="7030A0"/>
                </a:solidFill>
              </a:rPr>
              <a:t>Diverge</a:t>
            </a:r>
            <a:r>
              <a:rPr lang="ru-RU" b="1" dirty="0">
                <a:solidFill>
                  <a:srgbClr val="7030A0"/>
                </a:solidFill>
              </a:rPr>
              <a:t>: </a:t>
            </a:r>
            <a:r>
              <a:rPr lang="ru-RU" dirty="0">
                <a:solidFill>
                  <a:srgbClr val="7030A0"/>
                </a:solidFill>
              </a:rPr>
              <a:t>участники группы исследуют, анализируют, генерируют или разрабатывают идеи самостоятельно, без обсуждения мыслей или результатов с другими.</a:t>
            </a:r>
          </a:p>
          <a:p>
            <a:endParaRPr lang="ru-RU" b="1" dirty="0">
              <a:solidFill>
                <a:srgbClr val="7030A0"/>
              </a:solidFill>
            </a:endParaRPr>
          </a:p>
          <a:p>
            <a:r>
              <a:rPr lang="ru-RU" b="1" dirty="0">
                <a:solidFill>
                  <a:srgbClr val="7030A0"/>
                </a:solidFill>
              </a:rPr>
              <a:t>Этап </a:t>
            </a:r>
            <a:r>
              <a:rPr lang="ru-RU" b="1" dirty="0" err="1">
                <a:solidFill>
                  <a:srgbClr val="7030A0"/>
                </a:solidFill>
              </a:rPr>
              <a:t>Converge</a:t>
            </a:r>
            <a:r>
              <a:rPr lang="ru-RU" b="1" dirty="0">
                <a:solidFill>
                  <a:srgbClr val="7030A0"/>
                </a:solidFill>
              </a:rPr>
              <a:t>: </a:t>
            </a:r>
            <a:r>
              <a:rPr lang="ru-RU" dirty="0">
                <a:solidFill>
                  <a:srgbClr val="7030A0"/>
                </a:solidFill>
              </a:rPr>
              <a:t>участники группы обсуждают результаты фазы </a:t>
            </a:r>
            <a:r>
              <a:rPr lang="ru-RU" dirty="0" err="1">
                <a:solidFill>
                  <a:srgbClr val="7030A0"/>
                </a:solidFill>
              </a:rPr>
              <a:t>Diverge</a:t>
            </a:r>
            <a:r>
              <a:rPr lang="ru-RU" dirty="0">
                <a:solidFill>
                  <a:srgbClr val="7030A0"/>
                </a:solidFill>
              </a:rPr>
              <a:t> в группе, чтобы принять решение о коллективном результате.</a:t>
            </a: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Этот метод может быть использован для консолидации вклада нескольких людей в единый коллективный </a:t>
            </a:r>
            <a:r>
              <a:rPr lang="ru-RU" dirty="0" smtClean="0">
                <a:solidFill>
                  <a:srgbClr val="7030A0"/>
                </a:solidFill>
              </a:rPr>
              <a:t>результат.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45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Диаграмма </a:t>
            </a:r>
            <a:r>
              <a:rPr lang="en-US" b="1" dirty="0" smtClean="0">
                <a:solidFill>
                  <a:srgbClr val="7030A0"/>
                </a:solidFill>
              </a:rPr>
              <a:t>Affinity</a:t>
            </a:r>
            <a:r>
              <a:rPr lang="ru-RU" b="1" dirty="0" smtClean="0">
                <a:solidFill>
                  <a:srgbClr val="7030A0"/>
                </a:solidFill>
              </a:rPr>
              <a:t> (Диаграмма сходства)</a:t>
            </a:r>
          </a:p>
          <a:p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1. Записывайте идеи с помощью </a:t>
            </a:r>
            <a:r>
              <a:rPr lang="ru-RU" dirty="0" smtClean="0">
                <a:solidFill>
                  <a:srgbClr val="7030A0"/>
                </a:solidFill>
              </a:rPr>
              <a:t>карточек</a:t>
            </a:r>
            <a:endParaRPr lang="ru-RU" dirty="0">
              <a:solidFill>
                <a:srgbClr val="7030A0"/>
              </a:solidFill>
            </a:endParaRPr>
          </a:p>
          <a:p>
            <a:endParaRPr lang="ru-RU" dirty="0">
              <a:solidFill>
                <a:srgbClr val="7030A0"/>
              </a:solidFill>
            </a:endParaRPr>
          </a:p>
          <a:p>
            <a:r>
              <a:rPr lang="ru-RU" dirty="0">
                <a:solidFill>
                  <a:srgbClr val="7030A0"/>
                </a:solidFill>
              </a:rPr>
              <a:t>2. Ищите идеи по теме</a:t>
            </a:r>
          </a:p>
          <a:p>
            <a:r>
              <a:rPr lang="ru-RU" dirty="0">
                <a:solidFill>
                  <a:srgbClr val="7030A0"/>
                </a:solidFill>
              </a:rPr>
              <a:t>Второй шаг в создании диаграмм сходства - поиск связанных идей. </a:t>
            </a:r>
            <a:endParaRPr lang="ru-RU" dirty="0" smtClean="0">
              <a:solidFill>
                <a:srgbClr val="7030A0"/>
              </a:solidFill>
            </a:endParaRPr>
          </a:p>
          <a:p>
            <a:endParaRPr lang="ru-RU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3. Сортируйте карточки по группам</a:t>
            </a:r>
          </a:p>
          <a:p>
            <a:r>
              <a:rPr lang="ru-RU" dirty="0" smtClean="0">
                <a:solidFill>
                  <a:srgbClr val="7030A0"/>
                </a:solidFill>
              </a:rPr>
              <a:t>Последняя </a:t>
            </a:r>
            <a:r>
              <a:rPr lang="ru-RU" dirty="0">
                <a:solidFill>
                  <a:srgbClr val="7030A0"/>
                </a:solidFill>
              </a:rPr>
              <a:t>часть включает сортировку информации по группам. Карточки, собранные во время мозгового штурма с идеями, можно отсортировать на основе связанных идей, чтобы сгруппировать их вместе на доске для создания вашей диаграммы </a:t>
            </a:r>
            <a:r>
              <a:rPr lang="ru-RU" dirty="0" err="1">
                <a:solidFill>
                  <a:srgbClr val="7030A0"/>
                </a:solidFill>
              </a:rPr>
              <a:t>аффинити</a:t>
            </a:r>
            <a:r>
              <a:rPr lang="ru-RU" dirty="0">
                <a:solidFill>
                  <a:srgbClr val="7030A0"/>
                </a:solidFill>
              </a:rPr>
              <a:t>.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7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1085822"/>
            <a:ext cx="6463144" cy="35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</a:rPr>
              <a:t>Матрица </a:t>
            </a:r>
            <a:r>
              <a:rPr lang="en-US" sz="2800" b="1" dirty="0" smtClean="0">
                <a:solidFill>
                  <a:srgbClr val="7030A0"/>
                </a:solidFill>
              </a:rPr>
              <a:t>CSD</a:t>
            </a:r>
            <a:endParaRPr lang="ru-RU" sz="2800" b="1" dirty="0" smtClean="0">
              <a:solidFill>
                <a:srgbClr val="7030A0"/>
              </a:solidFill>
            </a:endParaRPr>
          </a:p>
          <a:p>
            <a:pPr algn="ctr"/>
            <a:endParaRPr lang="en-US" sz="2800" b="1" dirty="0" smtClean="0">
              <a:solidFill>
                <a:srgbClr val="7030A0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800" dirty="0" smtClean="0">
                <a:solidFill>
                  <a:srgbClr val="7030A0"/>
                </a:solidFill>
              </a:rPr>
              <a:t>Certainties</a:t>
            </a:r>
          </a:p>
          <a:p>
            <a:pPr marL="342900" indent="-342900" algn="ctr">
              <a:buAutoNum type="arabicPeriod"/>
            </a:pPr>
            <a:endParaRPr lang="en-US" sz="2800" dirty="0">
              <a:solidFill>
                <a:srgbClr val="7030A0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800" dirty="0" smtClean="0">
                <a:solidFill>
                  <a:srgbClr val="7030A0"/>
                </a:solidFill>
              </a:rPr>
              <a:t>Suppositions</a:t>
            </a:r>
          </a:p>
          <a:p>
            <a:pPr marL="342900" indent="-342900" algn="ctr">
              <a:buAutoNum type="arabicPeriod"/>
            </a:pPr>
            <a:endParaRPr lang="en-US" sz="2800" dirty="0">
              <a:solidFill>
                <a:srgbClr val="7030A0"/>
              </a:solidFill>
            </a:endParaRPr>
          </a:p>
          <a:p>
            <a:pPr marL="342900" indent="-342900" algn="ctr">
              <a:buAutoNum type="arabicPeriod"/>
            </a:pPr>
            <a:r>
              <a:rPr lang="en-US" sz="2800" dirty="0" smtClean="0">
                <a:solidFill>
                  <a:srgbClr val="7030A0"/>
                </a:solidFill>
              </a:rPr>
              <a:t>Doubts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1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5" y="1066751"/>
            <a:ext cx="5123413" cy="36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31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MOOD BOARD</a:t>
            </a:r>
            <a:r>
              <a:rPr lang="en-US" sz="2400" b="1" dirty="0">
                <a:solidFill>
                  <a:srgbClr val="7030A0"/>
                </a:solidFill>
              </a:rPr>
              <a:t>S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ru-RU" sz="2400" b="1" dirty="0" smtClean="0">
                <a:solidFill>
                  <a:srgbClr val="7030A0"/>
                </a:solidFill>
              </a:rPr>
              <a:t>«Доски настроения»</a:t>
            </a:r>
          </a:p>
          <a:p>
            <a:endParaRPr lang="ru-RU" sz="2400" dirty="0">
              <a:solidFill>
                <a:srgbClr val="7030A0"/>
              </a:solidFill>
            </a:endParaRPr>
          </a:p>
          <a:p>
            <a:r>
              <a:rPr lang="ru-RU" sz="2400" dirty="0" smtClean="0">
                <a:solidFill>
                  <a:srgbClr val="7030A0"/>
                </a:solidFill>
              </a:rPr>
              <a:t>Набор фото, иллюстраций, паттернов, слоганов, шрифтов, цветовых схем, иллюстрирующих идею</a:t>
            </a:r>
            <a:r>
              <a:rPr lang="en-US" sz="2400" dirty="0" smtClean="0">
                <a:solidFill>
                  <a:srgbClr val="7030A0"/>
                </a:solidFill>
              </a:rPr>
              <a:t>/</a:t>
            </a:r>
            <a:r>
              <a:rPr lang="ru-RU" sz="2400" dirty="0" smtClean="0">
                <a:solidFill>
                  <a:srgbClr val="7030A0"/>
                </a:solidFill>
              </a:rPr>
              <a:t>проект.</a:t>
            </a:r>
            <a:endParaRPr lang="ru-RU" sz="2400" dirty="0">
              <a:solidFill>
                <a:srgbClr val="7030A0"/>
              </a:solidFill>
            </a:endParaRPr>
          </a:p>
          <a:p>
            <a:endParaRPr lang="ru-RU" sz="2400" dirty="0" smtClean="0">
              <a:solidFill>
                <a:srgbClr val="7030A0"/>
              </a:solidFill>
            </a:endParaRPr>
          </a:p>
          <a:p>
            <a:endParaRPr lang="ru-RU" sz="2400" dirty="0">
              <a:solidFill>
                <a:srgbClr val="7030A0"/>
              </a:solidFill>
            </a:endParaRPr>
          </a:p>
          <a:p>
            <a:pPr algn="ctr"/>
            <a:r>
              <a:rPr lang="ru-RU" sz="2400" i="1" dirty="0" smtClean="0">
                <a:solidFill>
                  <a:srgbClr val="7030A0"/>
                </a:solidFill>
              </a:rPr>
              <a:t>В </a:t>
            </a:r>
            <a:r>
              <a:rPr lang="ru-RU" sz="2400" i="1" dirty="0">
                <a:solidFill>
                  <a:srgbClr val="7030A0"/>
                </a:solidFill>
              </a:rPr>
              <a:t>жизни цель </a:t>
            </a:r>
            <a:r>
              <a:rPr lang="ru-RU" sz="2400" i="1" dirty="0" err="1">
                <a:solidFill>
                  <a:srgbClr val="7030A0"/>
                </a:solidFill>
              </a:rPr>
              <a:t>мудборда</a:t>
            </a:r>
            <a:r>
              <a:rPr lang="ru-RU" sz="2400" i="1" dirty="0">
                <a:solidFill>
                  <a:srgbClr val="7030A0"/>
                </a:solidFill>
              </a:rPr>
              <a:t> до банального проста — он «фокусирует» на желаемом и помогает исполнению заветных </a:t>
            </a:r>
            <a:r>
              <a:rPr lang="ru-RU" sz="2400" i="1" dirty="0" smtClean="0">
                <a:solidFill>
                  <a:srgbClr val="7030A0"/>
                </a:solidFill>
              </a:rPr>
              <a:t>планов.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94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909" y="1129145"/>
            <a:ext cx="816725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Mind Map </a:t>
            </a:r>
            <a:r>
              <a:rPr lang="ru-RU" sz="2400" b="1" dirty="0" smtClean="0">
                <a:solidFill>
                  <a:srgbClr val="7030A0"/>
                </a:solidFill>
              </a:rPr>
              <a:t>(Диаграмма связей, ментальная карта)</a:t>
            </a:r>
          </a:p>
          <a:p>
            <a:endParaRPr lang="ru-RU" sz="2400" b="1" dirty="0">
              <a:solidFill>
                <a:srgbClr val="7030A0"/>
              </a:solidFill>
            </a:endParaRPr>
          </a:p>
          <a:p>
            <a:r>
              <a:rPr lang="ru-RU" sz="2000" dirty="0" smtClean="0">
                <a:solidFill>
                  <a:srgbClr val="7030A0"/>
                </a:solidFill>
              </a:rPr>
              <a:t>1. Модератор </a:t>
            </a:r>
            <a:r>
              <a:rPr lang="ru-RU" sz="2000" dirty="0">
                <a:solidFill>
                  <a:srgbClr val="7030A0"/>
                </a:solidFill>
              </a:rPr>
              <a:t>изображает в центре проблему, требующую решения.</a:t>
            </a:r>
          </a:p>
          <a:p>
            <a:r>
              <a:rPr lang="ru-RU" sz="2000" dirty="0" smtClean="0">
                <a:solidFill>
                  <a:srgbClr val="7030A0"/>
                </a:solidFill>
              </a:rPr>
              <a:t>2. Каждый </a:t>
            </a:r>
            <a:r>
              <a:rPr lang="ru-RU" sz="2000" dirty="0">
                <a:solidFill>
                  <a:srgbClr val="7030A0"/>
                </a:solidFill>
              </a:rPr>
              <a:t>из участников выходит и рисует свою идею для решения проблемы</a:t>
            </a:r>
            <a:r>
              <a:rPr lang="ru-RU" sz="2000" dirty="0" smtClean="0">
                <a:solidFill>
                  <a:srgbClr val="7030A0"/>
                </a:solidFill>
              </a:rPr>
              <a:t>.</a:t>
            </a:r>
            <a:endParaRPr lang="ru-RU" sz="2000" dirty="0">
              <a:solidFill>
                <a:srgbClr val="7030A0"/>
              </a:solidFill>
            </a:endParaRPr>
          </a:p>
          <a:p>
            <a:r>
              <a:rPr lang="ru-RU" sz="2000" dirty="0" smtClean="0">
                <a:solidFill>
                  <a:srgbClr val="7030A0"/>
                </a:solidFill>
              </a:rPr>
              <a:t>3. После </a:t>
            </a:r>
            <a:r>
              <a:rPr lang="ru-RU" sz="2000" dirty="0">
                <a:solidFill>
                  <a:srgbClr val="7030A0"/>
                </a:solidFill>
              </a:rPr>
              <a:t>того как все участники предложили и визуализировали минимум по одной идее решения проблемы, необходимо придумать варианты решения проблем для предложенных ранее. В итоге получается картина с изображением идей, напоминающая генеалогическое дерево</a:t>
            </a:r>
            <a:r>
              <a:rPr lang="ru-RU" sz="2000" dirty="0" smtClean="0">
                <a:solidFill>
                  <a:srgbClr val="7030A0"/>
                </a:solidFill>
              </a:rPr>
              <a:t>.</a:t>
            </a:r>
            <a:endParaRPr lang="ru-RU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0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28" y="1101436"/>
            <a:ext cx="4818512" cy="36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4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59579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ТЕХНИКИ ГЕНЕРАЦИИ ИДЕЙ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19" y="1093469"/>
            <a:ext cx="5211782" cy="3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13"/>
            <a:ext cx="8265535" cy="35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9" y="819151"/>
            <a:ext cx="6927698" cy="38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1223195"/>
            <a:ext cx="8388060" cy="33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194239"/>
            <a:ext cx="8054685" cy="35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1079160"/>
            <a:ext cx="7955539" cy="37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Культура любопытства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1072792"/>
            <a:ext cx="8044295" cy="3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2000" dirty="0" err="1">
                <a:solidFill>
                  <a:srgbClr val="7030A0"/>
                </a:solidFill>
              </a:rPr>
              <a:t>Группово́е</a:t>
            </a:r>
            <a:r>
              <a:rPr lang="ru-RU" sz="2000" dirty="0">
                <a:solidFill>
                  <a:srgbClr val="7030A0"/>
                </a:solidFill>
              </a:rPr>
              <a:t> </a:t>
            </a:r>
            <a:r>
              <a:rPr lang="ru-RU" sz="2000" dirty="0" err="1">
                <a:solidFill>
                  <a:srgbClr val="7030A0"/>
                </a:solidFill>
              </a:rPr>
              <a:t>мышле́ние</a:t>
            </a:r>
            <a:r>
              <a:rPr lang="ru-RU" sz="2000" dirty="0">
                <a:solidFill>
                  <a:srgbClr val="7030A0"/>
                </a:solidFill>
              </a:rPr>
              <a:t> (англ. </a:t>
            </a:r>
            <a:r>
              <a:rPr lang="ru-RU" sz="2000" dirty="0" err="1">
                <a:solidFill>
                  <a:srgbClr val="7030A0"/>
                </a:solidFill>
              </a:rPr>
              <a:t>groupthink</a:t>
            </a:r>
            <a:r>
              <a:rPr lang="ru-RU" sz="2000" dirty="0">
                <a:solidFill>
                  <a:srgbClr val="7030A0"/>
                </a:solidFill>
              </a:rPr>
              <a:t>) — психологический феномен, возникающий в группе людей, внутри которой конформизм или желание социальной гармонии приводят к некорректному или нерациональному принятию решений. </a:t>
            </a:r>
            <a:endParaRPr lang="ru-RU" sz="2000" dirty="0" smtClean="0">
              <a:solidFill>
                <a:srgbClr val="7030A0"/>
              </a:solidFill>
            </a:endParaRPr>
          </a:p>
          <a:p>
            <a:endParaRPr lang="ru-RU" sz="2000" dirty="0">
              <a:solidFill>
                <a:srgbClr val="7030A0"/>
              </a:solidFill>
            </a:endParaRPr>
          </a:p>
          <a:p>
            <a:r>
              <a:rPr lang="ru-RU" sz="2000" dirty="0" smtClean="0">
                <a:solidFill>
                  <a:srgbClr val="7030A0"/>
                </a:solidFill>
              </a:rPr>
              <a:t>Члены </a:t>
            </a:r>
            <a:r>
              <a:rPr lang="ru-RU" sz="2000" dirty="0">
                <a:solidFill>
                  <a:srgbClr val="7030A0"/>
                </a:solidFill>
              </a:rPr>
              <a:t>группы пытаются минимизировать конфликт и достичь единого решения без достаточной критической оценки альтернативных точек зрения, активно пресекая отклоняющиеся мнения и изолируя себя от внешнего влияния.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Групповое мышление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32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5746</TotalTime>
  <Words>1570</Words>
  <Application>Microsoft Office PowerPoint</Application>
  <PresentationFormat>Экран (16:9)</PresentationFormat>
  <Paragraphs>171</Paragraphs>
  <Slides>41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ALS Gorizont Bold Expanded</vt:lpstr>
      <vt:lpstr>Arial</vt:lpstr>
      <vt:lpstr>Calibri</vt:lpstr>
      <vt:lpstr>Golos Text</vt:lpstr>
      <vt:lpstr>Golos Text DemiBold</vt:lpstr>
      <vt:lpstr>Wingdings</vt:lpstr>
      <vt:lpstr>Тема1</vt:lpstr>
      <vt:lpstr>Бизнес-модели основных секторов инновационной экономики  Лекция 2 Проектирование идей:  основы и методологии</vt:lpstr>
      <vt:lpstr>Культура любопытства</vt:lpstr>
      <vt:lpstr>Культура любопытства</vt:lpstr>
      <vt:lpstr>Культура любопытства</vt:lpstr>
      <vt:lpstr>Культура любопытства</vt:lpstr>
      <vt:lpstr>Культура любопытства</vt:lpstr>
      <vt:lpstr>Культура любопытства</vt:lpstr>
      <vt:lpstr>Культура любопытства</vt:lpstr>
      <vt:lpstr>Групповое мышление</vt:lpstr>
      <vt:lpstr>Презентация PowerPoint</vt:lpstr>
      <vt:lpstr>КАК ЛИДЕР МОЖЕТ ПРЕДОТВРАТИТЬ            ГРУППОВОЕ МЫШЛЕНИЕ? </vt:lpstr>
      <vt:lpstr>Что такое дизайн-мышление</vt:lpstr>
      <vt:lpstr>Что такое дизайн-мышление</vt:lpstr>
      <vt:lpstr>Что такое дизайн-мышление</vt:lpstr>
      <vt:lpstr>Что такое дизайн-мышление</vt:lpstr>
      <vt:lpstr>Этапы дизайн-мышления</vt:lpstr>
      <vt:lpstr>Этапы дизайн-мышления</vt:lpstr>
      <vt:lpstr>ФОРМУЛА УСПЕХА ГЕНЕРАЦИИ ИДЕЙ</vt:lpstr>
      <vt:lpstr>ФОРМУЛА УСПЕХА ГЕНЕРАЦИИ ИДЕЙ</vt:lpstr>
      <vt:lpstr>МЕТОД SCAMPER</vt:lpstr>
      <vt:lpstr>КАК У НАС С МСП? </vt:lpstr>
      <vt:lpstr>Презентация PowerPoint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ТЕХНИКИ ГЕНЕРАЦИИ ИДЕЙ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Учетная запись Майкрософт</cp:lastModifiedBy>
  <cp:revision>183</cp:revision>
  <dcterms:created xsi:type="dcterms:W3CDTF">2014-06-27T12:30:22Z</dcterms:created>
  <dcterms:modified xsi:type="dcterms:W3CDTF">2024-09-21T05:37:11Z</dcterms:modified>
</cp:coreProperties>
</file>